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g2inHVv0QcZ8hRxqkvKLoMp+TV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6" name="Google Shape;29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9" name="Google Shape;32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4" name="Google Shape;384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5" name="Google Shape;395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6" name="Google Shape;406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7" name="Google Shape;417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8" name="Google Shape;428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0" name="Google Shape;46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1" name="Google Shape;471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49709ead5_1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1149709ead5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149709ead5_1_6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3" name="Google Shape;493;g1149709ead5_1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5" name="Google Shape;515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2fcf51d7d9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g2fcf51d7d9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2fcf51d7d9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7" name="Google Shape;537;g2fcf51d7d9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2fcf51d7d95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g2fcf51d7d95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2fcf51d7d9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9" name="Google Shape;559;g2fcf51d7d9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2fcf51d7d95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0" name="Google Shape;570;g2fcf51d7d95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2fcf51d7d95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1" name="Google Shape;581;g2fcf51d7d95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2fcf51d7d95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2" name="Google Shape;592;g2fcf51d7d9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2fcf51d7d95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3" name="Google Shape;603;g2fcf51d7d9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1149709ead5_1_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4" name="Google Shape;614;g1149709ead5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5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4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4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5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5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hyperlink" Target="https://doi.org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2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4322889" y="736013"/>
            <a:ext cx="39639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АЛАТКИ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1703539" y="736013"/>
            <a:ext cx="3774900" cy="1258249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ru-RU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ООР 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"/>
          <p:cNvSpPr txBox="1"/>
          <p:nvPr/>
        </p:nvSpPr>
        <p:spPr>
          <a:xfrm>
            <a:off x="1008700" y="3119100"/>
            <a:ext cx="72780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Користете ги нашите шаблони за поддршка на Отвореното Образование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"/>
          <p:cNvSpPr txBox="1"/>
          <p:nvPr/>
        </p:nvSpPr>
        <p:spPr>
          <a:xfrm>
            <a:off x="2507699" y="272325"/>
            <a:ext cx="63201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Ресурси (ООР) треба да се: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Google Shape;153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9"/>
          <p:cNvSpPr txBox="1"/>
          <p:nvPr/>
        </p:nvSpPr>
        <p:spPr>
          <a:xfrm>
            <a:off x="2507702" y="2183392"/>
            <a:ext cx="56424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„Достапни во секое време и насекаде за секого, </a:t>
            </a:r>
            <a:br>
              <a:rPr b="0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вклучувајќи и поединци со попреченост и поединци кои доаѓаат од маргинализирани или обесправени групи“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5" name="Google Shape;15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6" name="Google Shape;156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7" name="Google Shape;157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9"/>
          <p:cNvSpPr txBox="1"/>
          <p:nvPr/>
        </p:nvSpPr>
        <p:spPr>
          <a:xfrm>
            <a:off x="499697" y="349321"/>
            <a:ext cx="1585957" cy="8001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9"/>
          <p:cNvSpPr/>
          <p:nvPr/>
        </p:nvSpPr>
        <p:spPr>
          <a:xfrm>
            <a:off x="2507700" y="3940128"/>
            <a:ext cx="5847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1" i="0" lang="ru-RU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"/>
          <p:cNvSpPr txBox="1"/>
          <p:nvPr/>
        </p:nvSpPr>
        <p:spPr>
          <a:xfrm>
            <a:off x="2507712" y="272330"/>
            <a:ext cx="56301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Ресурси (ООР) можат да: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Google Shape;165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0"/>
          <p:cNvSpPr txBox="1"/>
          <p:nvPr/>
        </p:nvSpPr>
        <p:spPr>
          <a:xfrm>
            <a:off x="2507704" y="1928916"/>
            <a:ext cx="4921500" cy="17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„Помогнат да се задоволат потребите на индивидуалните ученици и ефективно да се промовира родовата еднаквост и да се поттикнат иновативните педагошки, дидактички и методолошки пристапи“.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7" name="Google Shape;16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9" name="Google Shape;169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0"/>
          <p:cNvSpPr txBox="1"/>
          <p:nvPr/>
        </p:nvSpPr>
        <p:spPr>
          <a:xfrm>
            <a:off x="499697" y="349321"/>
            <a:ext cx="1586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0"/>
          <p:cNvSpPr/>
          <p:nvPr/>
        </p:nvSpPr>
        <p:spPr>
          <a:xfrm>
            <a:off x="2507700" y="3940128"/>
            <a:ext cx="5847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1" i="0" lang="ru-RU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"/>
          <p:cNvSpPr txBox="1"/>
          <p:nvPr/>
        </p:nvSpPr>
        <p:spPr>
          <a:xfrm>
            <a:off x="2507700" y="120525"/>
            <a:ext cx="6457200" cy="24475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1000"/>
              </a:lnSpc>
              <a:spcBef>
                <a:spcPts val="3800"/>
              </a:spcBef>
              <a:spcAft>
                <a:spcPts val="380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 Образование </a:t>
            </a:r>
            <a:r>
              <a:rPr b="1" i="0" lang="ru-RU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0" i="0" lang="ru-RU" sz="1050" u="none" cap="none" strike="noStrike">
                <a:solidFill>
                  <a:srgbClr val="45BED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</a:t>
            </a:r>
            <a:r>
              <a:rPr b="1" i="0" lang="ru-RU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соодветни педагошки методологии </a:t>
            </a:r>
            <a:r>
              <a:rPr b="1" i="0" lang="ru-RU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добро дизајнирани цели за учење </a:t>
            </a:r>
            <a:r>
              <a:rPr b="1" i="0" lang="ru-RU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разновидност на активности за учење </a:t>
            </a:r>
            <a:r>
              <a:rPr b="1" i="0" lang="ru-RU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3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11"/>
          <p:cNvSpPr txBox="1"/>
          <p:nvPr/>
        </p:nvSpPr>
        <p:spPr>
          <a:xfrm>
            <a:off x="2507702" y="2086547"/>
            <a:ext cx="6070200" cy="17773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„Поширок опсег на иновативни педагошки опции за ангажирање и на воспитувачите и на студентите да станат поактивни учесници во образовните процеси и креатори на содржини како членови на разновидни и инклузивни општества на знаење“.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9" name="Google Shape;17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0" name="Google Shape;180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1" name="Google Shape;18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1"/>
          <p:cNvSpPr txBox="1"/>
          <p:nvPr/>
        </p:nvSpPr>
        <p:spPr>
          <a:xfrm>
            <a:off x="499697" y="349321"/>
            <a:ext cx="1585957" cy="8001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1"/>
          <p:cNvSpPr/>
          <p:nvPr/>
        </p:nvSpPr>
        <p:spPr>
          <a:xfrm>
            <a:off x="2507700" y="3940128"/>
            <a:ext cx="5847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1" i="0" lang="ru-RU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2"/>
          <p:cNvSpPr txBox="1"/>
          <p:nvPr/>
        </p:nvSpPr>
        <p:spPr>
          <a:xfrm>
            <a:off x="3089801" y="0"/>
            <a:ext cx="5879100" cy="44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траен пристап: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ќе можат да пристапат до ресурсите дури и откако ќе го завршат својот курс.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Поддршка инкузија: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може да се прилагоди за да ги одразува профилите и сценаријата на студентите, упатувајќи ги потребите за инклузија на различни нивоа.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Промовираат диверзификација на учењето: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OОР се достапни од секое место во секое време, постојано (и не ја потценувајте вредноста на повторувањето!) и од различни уреди и формати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ООР исто така поддржуваат неформални и помалку формални средини за учење.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промовираат доживотното учење: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е достапен за секого од сите возрасти, секогаш кога некој сака да научи нешто или да се наврати на нешто за да го освежи сеќавањето за тоа.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Заштедува трошоци: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високите цени може да ги наведат студентите да користат постари верзии на одредени публикации; со ООР ова не е проблем.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1" name="Google Shape;191;p1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2" name="Google Shape;19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2"/>
          <p:cNvSpPr txBox="1"/>
          <p:nvPr/>
        </p:nvSpPr>
        <p:spPr>
          <a:xfrm>
            <a:off x="71919" y="1505375"/>
            <a:ext cx="2691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Придобивкиод отворено образовние за </a:t>
            </a:r>
            <a:r>
              <a:rPr b="1" i="0" lang="ru-RU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26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3"/>
          <p:cNvSpPr txBox="1"/>
          <p:nvPr/>
        </p:nvSpPr>
        <p:spPr>
          <a:xfrm>
            <a:off x="3255321" y="830314"/>
            <a:ext cx="5439300" cy="32913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траен пристап: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ќе можат да пристапат до ресурсите дури и откако ќе го завршат својот курс</a:t>
            </a: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3" name="Google Shape;20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3"/>
          <p:cNvSpPr txBox="1"/>
          <p:nvPr/>
        </p:nvSpPr>
        <p:spPr>
          <a:xfrm>
            <a:off x="71919" y="1505375"/>
            <a:ext cx="2691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Придобивкиод отворено образовние за </a:t>
            </a:r>
            <a:r>
              <a:rPr b="1" i="0" lang="ru-RU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26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4"/>
          <p:cNvSpPr txBox="1"/>
          <p:nvPr/>
        </p:nvSpPr>
        <p:spPr>
          <a:xfrm>
            <a:off x="3168352" y="926711"/>
            <a:ext cx="5450700" cy="26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Поддршка инкузија: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може да се прилагоди за да ги одразува профилите и сценаријата на студентите, упатувајќи ги потребите за инклузија на различни нивоа.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4" name="Google Shape;21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14"/>
          <p:cNvSpPr txBox="1"/>
          <p:nvPr/>
        </p:nvSpPr>
        <p:spPr>
          <a:xfrm>
            <a:off x="71919" y="1505375"/>
            <a:ext cx="2691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Придобивкиод отворено образовние за </a:t>
            </a:r>
            <a:r>
              <a:rPr b="1" i="0" lang="ru-RU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26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5"/>
          <p:cNvSpPr txBox="1"/>
          <p:nvPr/>
        </p:nvSpPr>
        <p:spPr>
          <a:xfrm>
            <a:off x="3150125" y="179800"/>
            <a:ext cx="5926200" cy="41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Промовираат диверзификација на учењето: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OОР се достапни од секое место во секое време, постојано (и не ја потценувајте вредноста на повторувањето!) и од различни уреди и формати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ООР исто така поддржуваат неформални и помалку формални средини за учење.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5" name="Google Shape;22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5"/>
          <p:cNvSpPr txBox="1"/>
          <p:nvPr/>
        </p:nvSpPr>
        <p:spPr>
          <a:xfrm>
            <a:off x="71919" y="1505375"/>
            <a:ext cx="2691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Придобивкиод отворено образовние за </a:t>
            </a:r>
            <a:r>
              <a:rPr b="1" i="0" lang="ru-RU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26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6"/>
          <p:cNvSpPr txBox="1"/>
          <p:nvPr/>
        </p:nvSpPr>
        <p:spPr>
          <a:xfrm>
            <a:off x="3249672" y="655374"/>
            <a:ext cx="5445000" cy="41795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промовираат доживотното учење</a:t>
            </a: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е достапен за секого од сите возрасти, секогаш кога некој сака да научи нешто или да се наврати на нешто за да го освежи сеќавањето за тоа.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5" name="Google Shape;235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6" name="Google Shape;23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6"/>
          <p:cNvSpPr txBox="1"/>
          <p:nvPr/>
        </p:nvSpPr>
        <p:spPr>
          <a:xfrm>
            <a:off x="71919" y="1505375"/>
            <a:ext cx="2691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Придобивкиод отворено образовние за </a:t>
            </a:r>
            <a:r>
              <a:rPr b="1" i="0" lang="ru-RU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26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7"/>
          <p:cNvSpPr txBox="1"/>
          <p:nvPr/>
        </p:nvSpPr>
        <p:spPr>
          <a:xfrm>
            <a:off x="3214225" y="1177550"/>
            <a:ext cx="5405400" cy="30708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Заштедува трошоци: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високите цени може да ги наведат студентите да користат постари верзии на одредени публикации; со ООР ова не е проблем.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6" name="Google Shape;246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7" name="Google Shape;24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7"/>
          <p:cNvSpPr txBox="1"/>
          <p:nvPr/>
        </p:nvSpPr>
        <p:spPr>
          <a:xfrm>
            <a:off x="71919" y="1505375"/>
            <a:ext cx="2691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Придобивкиод отворено образовние за </a:t>
            </a:r>
            <a:r>
              <a:rPr b="1" i="0" lang="ru-RU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26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8"/>
          <p:cNvSpPr txBox="1"/>
          <p:nvPr/>
        </p:nvSpPr>
        <p:spPr>
          <a:xfrm>
            <a:off x="3100500" y="178800"/>
            <a:ext cx="5789700" cy="41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Ги подобруваат можностите за учење: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кои користат ООР изработуваат исто, или подобро од оние што користат традиционални материјали.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Осигуруваат подготвеност: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може да бидат достапни уште од самиот почеток на предметите, што значи дека студентите можат веднаш да почнат да работаат со нив.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подобруваат квалитетот: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овозможува подобрување на квалитетот и континуирано ажурирање, заедно со брзо ширење, осигурувајќи дека информациите во нив се ажурирани.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Наградуваат отворени практики: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може да бидат препознаени како дел од авторскиот тим и да бидат ценети за нивната работа и вештини.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57" name="Google Shape;257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8" name="Google Shape;25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8"/>
          <p:cNvSpPr txBox="1"/>
          <p:nvPr/>
        </p:nvSpPr>
        <p:spPr>
          <a:xfrm>
            <a:off x="71919" y="1505375"/>
            <a:ext cx="2691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Придобивкиод отворено образовние за </a:t>
            </a:r>
            <a:r>
              <a:rPr b="1" i="0" lang="ru-RU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26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/>
          <p:nvPr/>
        </p:nvSpPr>
        <p:spPr>
          <a:xfrm>
            <a:off x="339050" y="0"/>
            <a:ext cx="8590500" cy="51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Добредојдовте во овој пакет алатки за придобивки за Отвореното Образование!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Тоа е збир на алатки (слајдови, летоци и картички) подготвени од Европската мрежа на библиотекари со отворено образование (ENOEL). Комплетот со алатки има за цел да помогне да се подигне свеста за важноста на Отв</a:t>
            </a:r>
            <a:r>
              <a:rPr lang="ru-RU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ореното образование и ги посочува придобивките за студентите, наставниците, институциите, општество и библиотекари.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Оваа платформа содржи </a:t>
            </a: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шаблони за слајдови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Можете да ги користите шаблоните директно такви какви што се или можете да изберете да ги приспособите за вашите сопствени специфични потреби.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Кога го користите шаблонот без адаптација,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едноставно преземете ја целата палуба со слајдови или поединечен слајд што сакате да го користите.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Ако сакате да го прилагодите шаблонот на вашите потреби, треба: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Да ја преземете алатката што сакате да ја користите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Да ја прилагодите на вашите потреби (додајте го логото на вашата организација, воведете каква било друга промена што мислите дека е соодветна)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Проверете дали адаптираната верзија има забелешка која вели: „Ова дело е дериват на [име на датотеката (на пример, Macedonian_1. OE Benefits - ENOEL slides)][врска до оригиналниот извор: </a:t>
            </a:r>
            <a:r>
              <a:rPr lang="ru-RU" sz="9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https://doi.org/10.5281/zenodo.5568482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од </a:t>
            </a:r>
            <a:r>
              <a:rPr b="0" i="0" lang="ru-RU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ru-RU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Подолу е наведен краток опис за тоа како е организирана платформа и предложена употреба за одредени слајдови.</a:t>
            </a:r>
            <a:b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Ова се само предлози; ве охрабруваме да изберете и да креирате алатки прилагодени на вашите потреби.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Слајдот 3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 дава пример за тоа како може да се прилагоди шаблонот, вклучувајќи го и поставувањето на логото на вашата организација и изјава за атрибуција.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Слајдовите 4-12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 да се третираат како „</a:t>
            </a:r>
            <a:r>
              <a:rPr lang="ru-RU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тврд орев“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; тие поставуваат основни прашања и ги наведуваат основите на Отворените образовни ресурси (ООР). Можете да ги користите како вовед во вашата презентација за да привлечете љубопитност</a:t>
            </a: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Слајдовите 13-</a:t>
            </a:r>
            <a:r>
              <a:rPr b="1" lang="ru-RU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51</a:t>
            </a: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ги прикажуваат придобивките од ОО за </a:t>
            </a:r>
            <a:r>
              <a:rPr lang="ru-RU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пет</a:t>
            </a:r>
            <a:r>
              <a:rPr lang="ru-RU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различни засегнати страни: студенти (жолта позадина), наставници (портокалова позадина),</a:t>
            </a: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 (тиркизна</a:t>
            </a:r>
            <a:r>
              <a:rPr lang="ru-RU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позадина), сите (бела позадина) и за библиотекари (сина позадина). 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Можете да ги користите за да им се обратите на овие специфични засегнати страни.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b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слајдови за секоја од групите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(слајдови 13, 21, 29, 36, 44) покажуваат што ENOEL смета дека се најважните придобивки за секоја група, потоа прикажани како индивидуални придобивки на посебни слајдови. </a:t>
            </a:r>
            <a:r>
              <a:rPr b="1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Затворањето на слајдовите во секоја група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ги наведува</a:t>
            </a:r>
            <a:r>
              <a:rPr lang="ru-RU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реостанатите придобивки.</a:t>
            </a: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ru-RU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(слајдови 19-20 за ученици, 27-28 за наставници, 35 за институции, 43 за с</a:t>
            </a:r>
            <a:r>
              <a:rPr lang="ru-RU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ите, и 50-51 за библиотекари).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7" name="Google Shape;267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8" name="Google Shape;26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9"/>
          <p:cNvSpPr txBox="1"/>
          <p:nvPr/>
        </p:nvSpPr>
        <p:spPr>
          <a:xfrm>
            <a:off x="71919" y="1505375"/>
            <a:ext cx="2691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Придобивкиод отворено образовние за </a:t>
            </a:r>
            <a:r>
              <a:rPr b="1" i="0" lang="ru-RU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студнети</a:t>
            </a:r>
            <a:endParaRPr b="1" i="0" sz="26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p19"/>
          <p:cNvSpPr txBox="1"/>
          <p:nvPr/>
        </p:nvSpPr>
        <p:spPr>
          <a:xfrm>
            <a:off x="2970500" y="231597"/>
            <a:ext cx="6206700" cy="4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-RU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Дозволи (повеќе од само) без трошоци: </a:t>
            </a:r>
            <a:r>
              <a:rPr b="0" i="0" lang="ru-RU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= бесплатни + дозволи.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-RU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подобро образование</a:t>
            </a:r>
            <a:r>
              <a:rPr b="0" i="0" lang="ru-RU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ru-RU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обезбедуваат подобра иднина (Цели за одржлив развој 4: „Обезбедуваат инклузивно и правично квалитетно образование и промовираат можности за доживотно учење за сите.“)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-RU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подобруваат  разбирањето: </a:t>
            </a:r>
            <a:r>
              <a:rPr b="0" i="0" lang="ru-RU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Студентите се способни да ги ревидираат концептите/идеите користејќи различен опсег на ресурси (т.е. да го повторат истиот концепт користејќи различно објаснување).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-RU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Ко-создавање: </a:t>
            </a:r>
            <a:r>
              <a:rPr b="0" i="0" lang="ru-RU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им дава можност на студентите да бидат партнери за заедничко создавање од кои ќе имаат корист.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20"/>
          <p:cNvSpPr txBox="1"/>
          <p:nvPr/>
        </p:nvSpPr>
        <p:spPr>
          <a:xfrm>
            <a:off x="3055416" y="0"/>
            <a:ext cx="5872274" cy="473972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Дозволуваат адаптација: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Наставниците можат (делумно или целосно) да го приспособат ООР, создавајќи ја најдобрата комбинација на материјали за курсеви за секое учење, постојано подобрувајќи го квалитетот на ООР.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отворени педагогии: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 ООР, студентите се многу ангажирани во образовниот процес и во креирањето на материјали за учење, правејќи ги свои, со водство на наставникот. 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Ја зголемуваат репутацијата: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Квалитетот на ООР ја зголемува репутацијата на наставникот на локално и на глобално ниво, нудејќи во исто време нови можности за соработка со колегите од целиот свет.</a:t>
            </a: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намалува го обемот на работа: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Наставниците не мора секој пат повторно да измислуваат нешто ново, туку можат повторно да го користат она што е веќе таму.</a:t>
            </a: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Инспирира: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е начин да добиете нови идеи.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9" name="Google Shape;279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0" name="Google Shape;28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0"/>
          <p:cNvSpPr txBox="1"/>
          <p:nvPr/>
        </p:nvSpPr>
        <p:spPr>
          <a:xfrm>
            <a:off x="0" y="1505375"/>
            <a:ext cx="29705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ru-RU" sz="2700" u="none" cap="none" strike="noStrike">
                <a:solidFill>
                  <a:srgbClr val="EF8600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700" u="none" cap="none" strike="noStrike">
              <a:solidFill>
                <a:srgbClr val="EF86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1"/>
          <p:cNvSpPr txBox="1"/>
          <p:nvPr/>
        </p:nvSpPr>
        <p:spPr>
          <a:xfrm>
            <a:off x="2970500" y="257775"/>
            <a:ext cx="6173499" cy="49002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Дозволуваат адаптација: </a:t>
            </a:r>
            <a:r>
              <a:rPr b="0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Наставниците можат (делумно или целосно) да го приспособат ООР, создавајќи ја најдобрата комбинација на материјали за курсеви за секое учење, постојано подобрувајќи го квалитетот на ООР.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0" name="Google Shape;290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1" name="Google Shape;29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1"/>
          <p:cNvSpPr txBox="1"/>
          <p:nvPr/>
        </p:nvSpPr>
        <p:spPr>
          <a:xfrm>
            <a:off x="0" y="1505375"/>
            <a:ext cx="2887038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ru-RU" sz="2700" u="none" cap="none" strike="noStrike">
                <a:solidFill>
                  <a:srgbClr val="EF8600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700" u="none" cap="none" strike="noStrike">
              <a:solidFill>
                <a:srgbClr val="EF86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22"/>
          <p:cNvSpPr txBox="1"/>
          <p:nvPr/>
        </p:nvSpPr>
        <p:spPr>
          <a:xfrm>
            <a:off x="3123974" y="257775"/>
            <a:ext cx="6020025" cy="47720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отворени педагогии: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 ООР, студентите се многу ангажирани во образовниот процес и во креирањето на материјали за учење, правејќи ги свои, со водство на наставникот.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1" name="Google Shape;301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2" name="Google Shape;30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22"/>
          <p:cNvSpPr txBox="1"/>
          <p:nvPr/>
        </p:nvSpPr>
        <p:spPr>
          <a:xfrm>
            <a:off x="0" y="1505375"/>
            <a:ext cx="2970499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од отворено образовние за </a:t>
            </a:r>
            <a:r>
              <a:rPr b="1" i="0" lang="ru-RU" sz="2700" u="none" cap="none" strike="noStrike">
                <a:solidFill>
                  <a:srgbClr val="EF8600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700" u="none" cap="none" strike="noStrike">
              <a:solidFill>
                <a:srgbClr val="EF86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23"/>
          <p:cNvSpPr txBox="1"/>
          <p:nvPr/>
        </p:nvSpPr>
        <p:spPr>
          <a:xfrm>
            <a:off x="3062329" y="595759"/>
            <a:ext cx="5886461" cy="33239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Ја зголемуваат репутацијата: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Квалитетот на ООР ја зголемува репутацијата на наставникот на локално и на глобално ниво, нудејќи во исто време нови можности за соработка со колегите од целиот свет.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12" name="Google Shape;312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3" name="Google Shape;31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3"/>
          <p:cNvSpPr txBox="1"/>
          <p:nvPr/>
        </p:nvSpPr>
        <p:spPr>
          <a:xfrm>
            <a:off x="0" y="1505375"/>
            <a:ext cx="29706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од отворено образовние за </a:t>
            </a:r>
            <a:r>
              <a:rPr b="1" i="0" lang="ru-RU" sz="2700" u="none" cap="none" strike="noStrike">
                <a:solidFill>
                  <a:srgbClr val="EF8600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700" u="none" cap="none" strike="noStrike">
              <a:solidFill>
                <a:srgbClr val="EF86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24"/>
          <p:cNvSpPr txBox="1"/>
          <p:nvPr/>
        </p:nvSpPr>
        <p:spPr>
          <a:xfrm>
            <a:off x="3074113" y="944539"/>
            <a:ext cx="58476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намалува го обемот на работа: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Наставниците не мора секој пат повторно да измислуваат нешто ново, туку можат повторно да го користат она што е веќе таму.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3" name="Google Shape;323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4" name="Google Shape;32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4"/>
          <p:cNvSpPr txBox="1"/>
          <p:nvPr/>
        </p:nvSpPr>
        <p:spPr>
          <a:xfrm>
            <a:off x="0" y="1505375"/>
            <a:ext cx="2856216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ru-RU" sz="2700" u="none" cap="none" strike="noStrike">
                <a:solidFill>
                  <a:srgbClr val="EF8600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700" u="none" cap="none" strike="noStrike">
              <a:solidFill>
                <a:srgbClr val="EF86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25"/>
          <p:cNvSpPr txBox="1"/>
          <p:nvPr/>
        </p:nvSpPr>
        <p:spPr>
          <a:xfrm>
            <a:off x="3245350" y="1570025"/>
            <a:ext cx="54600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Инспирира: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е начин да добиете нови идеи.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4" name="Google Shape;334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5" name="Google Shape;335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25"/>
          <p:cNvSpPr txBox="1"/>
          <p:nvPr/>
        </p:nvSpPr>
        <p:spPr>
          <a:xfrm>
            <a:off x="0" y="1505375"/>
            <a:ext cx="29706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од отворено образовние за </a:t>
            </a:r>
            <a:r>
              <a:rPr b="1" i="0" lang="ru-RU" sz="2700" u="none" cap="none" strike="noStrike">
                <a:solidFill>
                  <a:srgbClr val="EF8600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700" u="none" cap="none" strike="noStrike">
              <a:solidFill>
                <a:srgbClr val="EF86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26"/>
          <p:cNvSpPr txBox="1"/>
          <p:nvPr/>
        </p:nvSpPr>
        <p:spPr>
          <a:xfrm>
            <a:off x="2939699" y="19231"/>
            <a:ext cx="6111833" cy="43965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Поттикнуваат активни пристапи: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Наставниците можат да дизајнираат различни практични стратегии за поддршка на искуствата за учење преку правење засновани на рекомбинирање/приспособување на ООР.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Поттикнуваат соработка: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Повратните информации од колегите, соработката на студентите и вклученоста на експертите се зголемуваат и тие ги подобруваат наставниците, благодарение на процесот што го спроведуваат отворените лиценци.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Поддршка на иновациите: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нуди можности за подобрување на квалитетот на материјалите за настава и учење, дозволувајќи им на другите да се надоврзат на нив и да дадат конструктивна повратна информација.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Обезбедуваат наследство: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Процесот на повторна употреба што го воспостави ООР продолжува и по пензионирањето.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5" name="Google Shape;345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6" name="Google Shape;34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26"/>
          <p:cNvSpPr txBox="1"/>
          <p:nvPr/>
        </p:nvSpPr>
        <p:spPr>
          <a:xfrm>
            <a:off x="0" y="1505375"/>
            <a:ext cx="29705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ru-RU" sz="2700" u="none" cap="none" strike="noStrike">
                <a:solidFill>
                  <a:srgbClr val="EF8600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700" u="none" cap="none" strike="noStrike">
              <a:solidFill>
                <a:srgbClr val="EF86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27"/>
          <p:cNvSpPr txBox="1"/>
          <p:nvPr/>
        </p:nvSpPr>
        <p:spPr>
          <a:xfrm>
            <a:off x="3037991" y="630625"/>
            <a:ext cx="5879785" cy="34055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прошируваат изборите: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Учебниците за ООР ги зголемуваат ресурсите на наставниците и може да го гарантираат истото високо ниво на квалитет како и традиционалните учебници.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подобрува академската слобода: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Отворените лиценци за ООР им овозможуваат на факултетот редовно да ги менуваат и ажурираат ресурсите за учење за нивните предмети.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Прикажуваат иновации и креативност: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Креативноста на факултетот може да ги импресионира потенцијалните студенти и спонзори. Ова ќе помогне да се зголеми бројот на студенти за одредени предмети и да се зголеми вредноста на поединечни наставници.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6" name="Google Shape;356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7" name="Google Shape;35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27"/>
          <p:cNvSpPr txBox="1"/>
          <p:nvPr/>
        </p:nvSpPr>
        <p:spPr>
          <a:xfrm>
            <a:off x="0" y="1505375"/>
            <a:ext cx="2845942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ru-RU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образовние за </a:t>
            </a:r>
            <a:r>
              <a:rPr b="1" i="0" lang="ru-RU" sz="2700" u="none" cap="none" strike="noStrike">
                <a:solidFill>
                  <a:srgbClr val="EF8600"/>
                </a:solidFill>
                <a:latin typeface="Open Sans"/>
                <a:ea typeface="Open Sans"/>
                <a:cs typeface="Open Sans"/>
                <a:sym typeface="Open Sans"/>
              </a:rPr>
              <a:t>натсавници</a:t>
            </a:r>
            <a:endParaRPr b="1" i="0" sz="2700" u="none" cap="none" strike="noStrike">
              <a:solidFill>
                <a:srgbClr val="EF86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8"/>
          <p:cNvSpPr/>
          <p:nvPr/>
        </p:nvSpPr>
        <p:spPr>
          <a:xfrm>
            <a:off x="0" y="-71998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28"/>
          <p:cNvSpPr txBox="1"/>
          <p:nvPr/>
        </p:nvSpPr>
        <p:spPr>
          <a:xfrm>
            <a:off x="2966875" y="102850"/>
            <a:ext cx="60744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Промовираат економии на размер: </a:t>
            </a:r>
            <a:r>
              <a:rPr b="0" i="0" lang="ru-RU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ООР се бесплатни онлајн, со можност за печатење, може да се зачува засекогаш и лесно се ажурираат. Ресурсите кои инаку би биле наменети за купување учебници може да се пренасочат кон технологија, подобрување на наставата или намалување на долгот.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поддржуваат развојот на факултетот</a:t>
            </a:r>
            <a:r>
              <a:rPr b="0" i="0" lang="ru-RU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Подобрен пристап и користење на ООР и меѓуколегијално учење меѓу меѓуинституционалните факултети се поттикнува заедно со квалитетот на образовните материјали.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искористуваат максимумот од јавните инвестиции: </a:t>
            </a:r>
            <a:r>
              <a:rPr b="0" i="0" lang="ru-RU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ресурсите кои доаѓаат од јавното финансирање се користат за создавање на јавно знаење и се споделуваат трансверзално преку повеќе институции со намалени дополнителни трошоци.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Поддршка на самопромоција: </a:t>
            </a:r>
            <a:r>
              <a:rPr b="0" i="0" lang="ru-RU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Јавниот имиџ на институцијата може во голема мера да има корист од нејзиниот споделен и повторно користен квалитет на ООР.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Поддржуваат меѓународна соработка: </a:t>
            </a:r>
            <a:r>
              <a:rPr b="0" i="0" lang="ru-RU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Работата со ООР ја зголемува видливоста на институцијата, подобрувајќи ја нејзината репутација на меѓународно ниво преку активна соработка со други институции на глобално ниво. </a:t>
            </a:r>
            <a:endParaRPr b="1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7" name="Google Shape;367;p28"/>
          <p:cNvCxnSpPr/>
          <p:nvPr/>
        </p:nvCxnSpPr>
        <p:spPr>
          <a:xfrm>
            <a:off x="26547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8" name="Google Shape;36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28"/>
          <p:cNvSpPr txBox="1"/>
          <p:nvPr/>
        </p:nvSpPr>
        <p:spPr>
          <a:xfrm>
            <a:off x="0" y="1505375"/>
            <a:ext cx="2827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ru-RU" sz="26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</a:t>
            </a:r>
            <a:endParaRPr b="1" i="0" sz="26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/>
        </p:nvSpPr>
        <p:spPr>
          <a:xfrm>
            <a:off x="3567499" y="826625"/>
            <a:ext cx="4508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ru-RU" sz="4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Што се отворени Образовни Ресурси - ООР?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3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ru-RU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7" name="Google Shape;77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" name="Google Shape;78;p3"/>
          <p:cNvSpPr txBox="1"/>
          <p:nvPr/>
        </p:nvSpPr>
        <p:spPr>
          <a:xfrm>
            <a:off x="6509877" y="521813"/>
            <a:ext cx="2295300" cy="8309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ПРИМЕР НА ПРИЛАГОДУВАЊЕ ЗА ВАШИТЕ ПОТРЕБИ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"/>
          <p:cNvSpPr txBox="1"/>
          <p:nvPr/>
        </p:nvSpPr>
        <p:spPr>
          <a:xfrm>
            <a:off x="6353825" y="3956137"/>
            <a:ext cx="2753425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го логото на вашата институција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"/>
          <p:cNvSpPr txBox="1"/>
          <p:nvPr/>
        </p:nvSpPr>
        <p:spPr>
          <a:xfrm>
            <a:off x="2059125" y="4015350"/>
            <a:ext cx="3023641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Додадете ја изјавата за атрибуција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/>
          <p:nvPr/>
        </p:nvSpPr>
        <p:spPr>
          <a:xfrm>
            <a:off x="1825425" y="4161707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"/>
          <p:cNvSpPr/>
          <p:nvPr/>
        </p:nvSpPr>
        <p:spPr>
          <a:xfrm>
            <a:off x="6120125" y="4096500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1316025" y="4698300"/>
            <a:ext cx="5154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“Macedonian_1. OE Benefits - ENOEL slides”, </a:t>
            </a:r>
            <a:r>
              <a:rPr lang="ru-RU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https://doi.org/10.5281/zenodo.5568482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by </a:t>
            </a:r>
            <a:r>
              <a:rPr b="0" i="0" lang="ru-RU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ru-RU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Google Shape;84;p3"/>
          <p:cNvSpPr txBox="1"/>
          <p:nvPr/>
        </p:nvSpPr>
        <p:spPr>
          <a:xfrm>
            <a:off x="1053881" y="1537256"/>
            <a:ext cx="393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29"/>
          <p:cNvSpPr txBox="1"/>
          <p:nvPr/>
        </p:nvSpPr>
        <p:spPr>
          <a:xfrm>
            <a:off x="3040199" y="144134"/>
            <a:ext cx="5926819" cy="463200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Промовираат економии на размер: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ООР се бесплатни онлајн, со можност за печатење, може да се зачува засекогаш и лесно се ажурираат. Ресурсите кои инаку би биле наменети за купување учебници може да се пренасочат кон технологија, подобрување на наставата или намалување на долгот. 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8" name="Google Shape;378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9" name="Google Shape;37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29"/>
          <p:cNvSpPr txBox="1"/>
          <p:nvPr/>
        </p:nvSpPr>
        <p:spPr>
          <a:xfrm>
            <a:off x="0" y="1505375"/>
            <a:ext cx="2827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ru-RU" sz="26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</a:t>
            </a:r>
            <a:endParaRPr b="1" i="0" sz="26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30"/>
          <p:cNvSpPr txBox="1"/>
          <p:nvPr/>
        </p:nvSpPr>
        <p:spPr>
          <a:xfrm>
            <a:off x="3214225" y="883625"/>
            <a:ext cx="5742600" cy="2954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поддржуваат развојот на факултетот: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Подобрен пристап и користење на ООР и меѓуколегијално учење меѓу меѓуинституционалните факултети се поттикнува заедно со квалитетот на образовните материјали.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89" name="Google Shape;389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0" name="Google Shape;39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30"/>
          <p:cNvSpPr txBox="1"/>
          <p:nvPr/>
        </p:nvSpPr>
        <p:spPr>
          <a:xfrm>
            <a:off x="0" y="1505375"/>
            <a:ext cx="2827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ru-RU" sz="26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</a:t>
            </a:r>
            <a:endParaRPr b="1" i="0" sz="26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31"/>
          <p:cNvSpPr txBox="1"/>
          <p:nvPr/>
        </p:nvSpPr>
        <p:spPr>
          <a:xfrm>
            <a:off x="3178095" y="364927"/>
            <a:ext cx="5380800" cy="37856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искористуваат максимумот од јавните инвестиции: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Ресурсите кои доаѓаат од јавното финансирање се користат за создавање на јавно знаење и се споделуваат трансверзално преку повеќе институции со намалени дополнителни трошоци.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00" name="Google Shape;400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1" name="Google Shape;40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31"/>
          <p:cNvSpPr txBox="1"/>
          <p:nvPr/>
        </p:nvSpPr>
        <p:spPr>
          <a:xfrm>
            <a:off x="0" y="1505375"/>
            <a:ext cx="2827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ru-RU" sz="26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</a:t>
            </a:r>
            <a:endParaRPr b="1" i="0" sz="26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32"/>
          <p:cNvSpPr txBox="1"/>
          <p:nvPr/>
        </p:nvSpPr>
        <p:spPr>
          <a:xfrm>
            <a:off x="3099750" y="842969"/>
            <a:ext cx="52923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Поддршка на самопромоција: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Јавниот имиџ на институцијата може во голема мера да има корист од нејзиниот споделен и повторно користен квалитет на ООР.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1" name="Google Shape;411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2" name="Google Shape;412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32"/>
          <p:cNvSpPr txBox="1"/>
          <p:nvPr/>
        </p:nvSpPr>
        <p:spPr>
          <a:xfrm>
            <a:off x="0" y="1505375"/>
            <a:ext cx="2827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ru-RU" sz="26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</a:t>
            </a:r>
            <a:endParaRPr b="1" i="0" sz="26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33"/>
          <p:cNvSpPr txBox="1"/>
          <p:nvPr/>
        </p:nvSpPr>
        <p:spPr>
          <a:xfrm>
            <a:off x="3208575" y="663200"/>
            <a:ext cx="52866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Поддржуваат меѓународна соработка: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Работата со ООР ја зголемува видливоста на институцијата, подобрувајќи ја нејзината репутација на меѓународно ниво преку активна соработка со други институции на глобално ниво..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2" name="Google Shape;422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3" name="Google Shape;423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33"/>
          <p:cNvSpPr txBox="1"/>
          <p:nvPr/>
        </p:nvSpPr>
        <p:spPr>
          <a:xfrm>
            <a:off x="0" y="1505375"/>
            <a:ext cx="2827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ru-RU" sz="26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</a:t>
            </a:r>
            <a:endParaRPr b="1" i="0" sz="26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34"/>
          <p:cNvSpPr txBox="1"/>
          <p:nvPr/>
        </p:nvSpPr>
        <p:spPr>
          <a:xfrm>
            <a:off x="3101300" y="536895"/>
            <a:ext cx="5477100" cy="36886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олеснуваат уписот на нови студенти: </a:t>
            </a:r>
            <a:r>
              <a:rPr b="0" i="0" lang="ru-RU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Користењето на ООР го зголемува учеството во високото образование преку проширување на пристапот до нетрадиционалните ученици кои прават избори врз основа на квалитетот на образовните материјали што се нудат.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Го подобруваат задржувањето на алумни: </a:t>
            </a:r>
            <a:r>
              <a:rPr b="0" i="0" lang="ru-RU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Нудењето квалитетни ООР на алумните помага на институцијата да задржи активна поврзаност со нив.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3" name="Google Shape;43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34"/>
          <p:cNvSpPr txBox="1"/>
          <p:nvPr/>
        </p:nvSpPr>
        <p:spPr>
          <a:xfrm>
            <a:off x="0" y="1505375"/>
            <a:ext cx="2827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</a:t>
            </a:r>
            <a:r>
              <a:rPr b="1" i="0" lang="ru-RU" sz="26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институции</a:t>
            </a:r>
            <a:endParaRPr b="1" i="0" sz="26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3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35"/>
          <p:cNvSpPr txBox="1"/>
          <p:nvPr/>
        </p:nvSpPr>
        <p:spPr>
          <a:xfrm>
            <a:off x="3086650" y="76200"/>
            <a:ext cx="5835900" cy="4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Отклучување на информации: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Знаењето може да се сподели нашироко со отклучување на образовните ресурси преку лиценци, за секој што е заинтересиран.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Трансфер на знаење: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Образовните ресурси создадени со јавни даноци се достапни за јавноста, повторно употребливи и споделени.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Доживотно учење: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Ажурирањето и обезбедувањето континуирано учење е подостапно за секого, премостувајќи го јазот помеѓу формалните и неформалните отворени можности.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Зајакнување на еднаквоста: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бесплатните онлајн ресурси го олеснуваат доставувањето исто квалитетно знаење за сите, без оглед на нивниот социјален и економски статус.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Промовирање различност и инклузивност: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материјалите за ООР, лесно споделени и достапни преку Интернет, се одлична алатка за откривање и запознавање со различните гледишта.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Поттикнување на науката за граѓаните: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Знаењето може да го создаде секој, а достапноста на материјали им олеснува на луѓето да продолжат да стекнуваат знаење.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43" name="Google Shape;443;p3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4" name="Google Shape;444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3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5"/>
          <p:cNvSpPr txBox="1"/>
          <p:nvPr/>
        </p:nvSpPr>
        <p:spPr>
          <a:xfrm>
            <a:off x="0" y="1628200"/>
            <a:ext cx="27906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сите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36"/>
          <p:cNvSpPr txBox="1"/>
          <p:nvPr/>
        </p:nvSpPr>
        <p:spPr>
          <a:xfrm>
            <a:off x="3227730" y="862343"/>
            <a:ext cx="5424600" cy="30469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Отклучување на информации: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Знаењето може да се сподели нашироко со отклучување на образовните ресурси преку лиценци, за секој што е заинтересиран.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54" name="Google Shape;454;p3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5" name="Google Shape;455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3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6"/>
          <p:cNvSpPr txBox="1"/>
          <p:nvPr/>
        </p:nvSpPr>
        <p:spPr>
          <a:xfrm>
            <a:off x="0" y="1628200"/>
            <a:ext cx="27906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сите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7"/>
          <p:cNvSpPr txBox="1"/>
          <p:nvPr/>
        </p:nvSpPr>
        <p:spPr>
          <a:xfrm>
            <a:off x="3406460" y="1141657"/>
            <a:ext cx="5551800" cy="26614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Трансфер на знаење: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Образовните ресурси создадени со јавни даноци се достапни за јавноста, повторно употребливи и споделени.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5" name="Google Shape;465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6" name="Google Shape;46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7"/>
          <p:cNvSpPr txBox="1"/>
          <p:nvPr/>
        </p:nvSpPr>
        <p:spPr>
          <a:xfrm>
            <a:off x="0" y="1628200"/>
            <a:ext cx="27906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сите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3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38"/>
          <p:cNvSpPr txBox="1"/>
          <p:nvPr/>
        </p:nvSpPr>
        <p:spPr>
          <a:xfrm>
            <a:off x="3202900" y="866675"/>
            <a:ext cx="5549400" cy="28622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Доживотно учење: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Ажурирањето и обезбедувањето континуирано учење е подостапно за секого, премостувајќи го јазот помеѓу формалните и неформалните отворени можности.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6" name="Google Shape;476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7" name="Google Shape;47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38"/>
          <p:cNvSpPr txBox="1"/>
          <p:nvPr/>
        </p:nvSpPr>
        <p:spPr>
          <a:xfrm>
            <a:off x="0" y="1628200"/>
            <a:ext cx="27906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сите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49709ead5_1_1"/>
          <p:cNvSpPr txBox="1"/>
          <p:nvPr/>
        </p:nvSpPr>
        <p:spPr>
          <a:xfrm>
            <a:off x="3567499" y="826625"/>
            <a:ext cx="4508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ru-RU" sz="4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Што се отворени Образовни Ресурси - ООР?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1149709ead5_1_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1149709ead5_1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g1149709ead5_1_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" name="Google Shape;93;g1149709ead5_1_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4" name="Google Shape;94;g1149709ead5_1_1"/>
          <p:cNvSpPr txBox="1"/>
          <p:nvPr/>
        </p:nvSpPr>
        <p:spPr>
          <a:xfrm>
            <a:off x="1053881" y="1537256"/>
            <a:ext cx="393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9"/>
          <p:cNvSpPr txBox="1"/>
          <p:nvPr/>
        </p:nvSpPr>
        <p:spPr>
          <a:xfrm>
            <a:off x="3197250" y="787550"/>
            <a:ext cx="57537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Зајакнување на еднаквоста: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бесплатните онлајн ресурси го олеснуваат доставувањето исто квалитетно знаење за сите, без оглед на нивниот социјален и економски статус.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5" name="Google Shape;485;p3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7" name="Google Shape;487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8" name="Google Shape;488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39"/>
          <p:cNvSpPr txBox="1"/>
          <p:nvPr/>
        </p:nvSpPr>
        <p:spPr>
          <a:xfrm>
            <a:off x="0" y="1628200"/>
            <a:ext cx="27906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сите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1149709ead5_1_6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g1149709ead5_1_6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g1149709ead5_1_67"/>
          <p:cNvSpPr txBox="1"/>
          <p:nvPr/>
        </p:nvSpPr>
        <p:spPr>
          <a:xfrm>
            <a:off x="3197250" y="787550"/>
            <a:ext cx="57537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Промовирање различност и инклузивност: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Материјалите за ООР, лесно споделени и достапни преку Интернет, се одлична алатка за откривање и запознавање со различните гледишта.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8" name="Google Shape;498;g1149709ead5_1_6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9" name="Google Shape;499;g1149709ead5_1_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g1149709ead5_1_6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g1149709ead5_1_67"/>
          <p:cNvSpPr txBox="1"/>
          <p:nvPr/>
        </p:nvSpPr>
        <p:spPr>
          <a:xfrm>
            <a:off x="0" y="1628200"/>
            <a:ext cx="27906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сите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40"/>
          <p:cNvSpPr txBox="1"/>
          <p:nvPr/>
        </p:nvSpPr>
        <p:spPr>
          <a:xfrm>
            <a:off x="3089733" y="944895"/>
            <a:ext cx="54066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ru-RU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Поттикнување на науката за граѓаните: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Знаењето може да го создаде секој, а достапноста на материјали им олеснува на луѓето да продолжат да стекнуваат знаење</a:t>
            </a: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09" name="Google Shape;509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0" name="Google Shape;51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40"/>
          <p:cNvSpPr txBox="1"/>
          <p:nvPr/>
        </p:nvSpPr>
        <p:spPr>
          <a:xfrm>
            <a:off x="0" y="1628200"/>
            <a:ext cx="27906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сите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41"/>
          <p:cNvSpPr txBox="1"/>
          <p:nvPr/>
        </p:nvSpPr>
        <p:spPr>
          <a:xfrm>
            <a:off x="3137050" y="393215"/>
            <a:ext cx="53952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Подобрување на квалитетот: </a:t>
            </a: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Секој може да ги поддржи подобрувањата на квалитетот на ООР со едноставно поставување прашања за да ги разјасни; без пристап значи без прашања, без прашања значи без сомнежи, без сомнежи значи нема подобрувања. 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Проширување граници: </a:t>
            </a: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е прекрасен начин за споделување знаење преку границите што овозможуваат прилагодувања што навистина функционираат локално.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20" name="Google Shape;520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1" name="Google Shape;521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41"/>
          <p:cNvSpPr txBox="1"/>
          <p:nvPr/>
        </p:nvSpPr>
        <p:spPr>
          <a:xfrm>
            <a:off x="0" y="1628200"/>
            <a:ext cx="27906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 сите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2fcf51d7d95_0_0"/>
          <p:cNvSpPr txBox="1"/>
          <p:nvPr/>
        </p:nvSpPr>
        <p:spPr>
          <a:xfrm>
            <a:off x="3046800" y="-76200"/>
            <a:ext cx="6098700" cy="46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Поддршка на професионалниот развој: </a:t>
            </a:r>
            <a:r>
              <a:rPr lang="ru-RU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Вклучувањето на библиотечно, институционално, национално или меѓународно ниво со управувањето на ООР и ОО може да се користи како можност за професионален развој и пат на раст надвор од „традиционалните“ или повеќе утврдените области на експертиза (на пр., формирање на колекции, метаподатоци, итн.).</a:t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Признавање како вредни партнери: </a:t>
            </a:r>
            <a:r>
              <a:rPr lang="ru-RU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Благодарение на нивната експертиза во отворена педагогија и отворени лиценци, библиотекарите се признаени од страна на едукаторите и истражувачите како доверливи партнери во пронаоѓањето, адаптирањето и создавањето на сигурни образовни ресурси.</a:t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Развијте синергии со отворената наука: </a:t>
            </a:r>
            <a:r>
              <a:rPr lang="ru-RU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Отворената наука и Отвореното образование често се одделни, а знаењето го поседуваат различни професионалци. Библиотекарите можат да ги поврзат овие две области со поцеловит пристап кон Отвореното, поттикнувајќи култура на отвореност во рамките на институцијата/академската заедница.</a:t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Промовирајте соработка и споделување на знаење:</a:t>
            </a:r>
            <a:r>
              <a:rPr lang="ru-RU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ru-RU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Библиотекарите играат основна улога во олеснувањето на соработката преку водење на отворени ресурси, организирање на обуки и работилници на теми за отворено образование и поттикнување на заедници на практика за Отвореното образование, кое исто така ги проширува нивните сопствени професионални мрежи.</a:t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Намалување на трошоците: </a:t>
            </a:r>
            <a:r>
              <a:rPr lang="ru-RU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З</a:t>
            </a:r>
            <a:r>
              <a:rPr lang="ru-RU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аштедете ги библиотечните буџети од купување на скапи и рестриктивни лиценци за комерцијални публикации, исто така при советување на наставниците и студентите за ООР алтернативи на наставната литература. Оваа придобивка придонесува за неопходната транзиција кон Отворен Пристап на библиотечните и универзитетските буџети на долг рок.</a:t>
            </a:r>
            <a:endParaRPr b="0" i="0" sz="12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g2fcf51d7d95_0_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g2fcf51d7d95_0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g2fcf51d7d95_0_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g2fcf51d7d95_0_0"/>
          <p:cNvSpPr txBox="1"/>
          <p:nvPr/>
        </p:nvSpPr>
        <p:spPr>
          <a:xfrm>
            <a:off x="156000" y="1657775"/>
            <a:ext cx="28146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</a:t>
            </a:r>
            <a:r>
              <a:rPr b="1" lang="ru-RU" sz="24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33" name="Google Shape;533;g2fcf51d7d95_0_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4" name="Google Shape;534;g2fcf51d7d95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2fcf51d7d95_0_1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2fcf51d7d95_0_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g2fcf51d7d95_0_10"/>
          <p:cNvSpPr txBox="1"/>
          <p:nvPr/>
        </p:nvSpPr>
        <p:spPr>
          <a:xfrm>
            <a:off x="3165600" y="198000"/>
            <a:ext cx="5574300" cy="4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Поддршка на професионалниот развој:</a:t>
            </a:r>
            <a:r>
              <a:rPr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Вклучувањето на библиотечно, институционално, национално или меѓународно ниво со управувањето на ООР и ОО може да се користи како можност за професионален развој и пат на раст надвор од „традиционалните“ или повеќе утврдените области на експертиза (на пр., формирање на колекции, метаподатоци, итн).</a:t>
            </a:r>
            <a:r>
              <a:rPr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3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g2fcf51d7d95_0_1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3" name="Google Shape;543;g2fcf51d7d95_0_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4" name="Google Shape;544;g2fcf51d7d95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2fcf51d7d95_0_10"/>
          <p:cNvSpPr txBox="1"/>
          <p:nvPr/>
        </p:nvSpPr>
        <p:spPr>
          <a:xfrm>
            <a:off x="156000" y="1657775"/>
            <a:ext cx="28146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</a:t>
            </a:r>
            <a:r>
              <a:rPr b="1" lang="ru-RU" sz="24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fcf51d7d95_0_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g2fcf51d7d95_0_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g2fcf51d7d95_0_20"/>
          <p:cNvSpPr txBox="1"/>
          <p:nvPr/>
        </p:nvSpPr>
        <p:spPr>
          <a:xfrm>
            <a:off x="3218450" y="478775"/>
            <a:ext cx="55743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Признавање како вредни партнери:</a:t>
            </a:r>
            <a:r>
              <a:rPr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Благодарение на нивната експертиза во отворена педагогија и отворени лиценци, библиотекарите се признаени од страна на едукаторите и истражувачите како доверливи партнери во пронаоѓањето, адаптирањето и создавањето на сигурни образовни ресурси. </a:t>
            </a:r>
            <a:endParaRPr b="0" i="0" sz="23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2fcf51d7d95_0_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4" name="Google Shape;554;g2fcf51d7d95_0_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5" name="Google Shape;555;g2fcf51d7d95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g2fcf51d7d95_0_20"/>
          <p:cNvSpPr txBox="1"/>
          <p:nvPr/>
        </p:nvSpPr>
        <p:spPr>
          <a:xfrm>
            <a:off x="156000" y="1657775"/>
            <a:ext cx="28146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</a:t>
            </a:r>
            <a:r>
              <a:rPr b="1" lang="ru-RU" sz="24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2fcf51d7d95_0_30"/>
          <p:cNvSpPr txBox="1"/>
          <p:nvPr/>
        </p:nvSpPr>
        <p:spPr>
          <a:xfrm>
            <a:off x="3156650" y="198000"/>
            <a:ext cx="5826600" cy="4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Развијте синергии со отворената наука: </a:t>
            </a:r>
            <a:r>
              <a:rPr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Отворената наука и Отвореното образование често се одделни, а знаењето го поседуваат различни професионалци. Библиотекарите можат да ги поврзат овие две области со поцеловит пристап кон Отвореното, поттикнувајќи култура на отвореност во рамките на институцијата/академската заедница. </a:t>
            </a:r>
            <a:endParaRPr b="0" i="0" sz="23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g2fcf51d7d95_0_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g2fcf51d7d95_0_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g2fcf51d7d95_0_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5" name="Google Shape;565;g2fcf51d7d95_0_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6" name="Google Shape;566;g2fcf51d7d95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g2fcf51d7d95_0_30"/>
          <p:cNvSpPr txBox="1"/>
          <p:nvPr/>
        </p:nvSpPr>
        <p:spPr>
          <a:xfrm>
            <a:off x="156000" y="1657775"/>
            <a:ext cx="28146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</a:t>
            </a:r>
            <a:r>
              <a:rPr b="1" lang="ru-RU" sz="24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2fcf51d7d95_0_40"/>
          <p:cNvSpPr txBox="1"/>
          <p:nvPr/>
        </p:nvSpPr>
        <p:spPr>
          <a:xfrm>
            <a:off x="3132900" y="198000"/>
            <a:ext cx="6011100" cy="4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Промовирајте соработка и споделување на знаење:</a:t>
            </a:r>
            <a:r>
              <a:rPr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Библиотекарите играат основна улога во олеснувањето на соработката преку водење на отворени ресурси, организирање на обуки и работилници на теми за отворено образование и поттикнување на заедници на практика за Отвореното образование, кое исто така ги проширува нивните сопствени професионални мрежи.</a:t>
            </a:r>
            <a:endParaRPr b="0" i="0" sz="23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g2fcf51d7d95_0_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g2fcf51d7d95_0_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2fcf51d7d95_0_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6" name="Google Shape;576;g2fcf51d7d95_0_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7" name="Google Shape;577;g2fcf51d7d95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g2fcf51d7d95_0_40"/>
          <p:cNvSpPr txBox="1"/>
          <p:nvPr/>
        </p:nvSpPr>
        <p:spPr>
          <a:xfrm>
            <a:off x="156000" y="1657775"/>
            <a:ext cx="28146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</a:t>
            </a:r>
            <a:r>
              <a:rPr b="1" lang="ru-RU" sz="24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2fcf51d7d95_0_5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g2fcf51d7d95_0_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g2fcf51d7d95_0_50"/>
          <p:cNvSpPr txBox="1"/>
          <p:nvPr/>
        </p:nvSpPr>
        <p:spPr>
          <a:xfrm>
            <a:off x="3102850" y="272600"/>
            <a:ext cx="5987700" cy="4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Намалување на трошоците:</a:t>
            </a:r>
            <a:r>
              <a:rPr lang="ru-RU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Заштедете ги библиотечните буџети од купување на скапи и рестриктивни лиценци за комерцијални публикации, исто така при советување на наставниците и студентите за ООР алтернативи на наставната литература. Оваа придобивка придонесува за неопходната транзиција кон Отворен Пристап на библиотечните и универзитетските буџети на долг рок. </a:t>
            </a:r>
            <a:endParaRPr b="0" i="0" sz="23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g2fcf51d7d95_0_5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7" name="Google Shape;587;g2fcf51d7d95_0_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8" name="Google Shape;588;g2fcf51d7d95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g2fcf51d7d95_0_50"/>
          <p:cNvSpPr txBox="1"/>
          <p:nvPr/>
        </p:nvSpPr>
        <p:spPr>
          <a:xfrm>
            <a:off x="156000" y="1657775"/>
            <a:ext cx="28146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</a:t>
            </a:r>
            <a:r>
              <a:rPr b="1" lang="ru-RU" sz="24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 txBox="1"/>
          <p:nvPr/>
        </p:nvSpPr>
        <p:spPr>
          <a:xfrm>
            <a:off x="3897500" y="1214075"/>
            <a:ext cx="4798800" cy="2262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ru-RU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Што се отворени лиценци?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4"/>
          <p:cNvSpPr txBox="1"/>
          <p:nvPr/>
        </p:nvSpPr>
        <p:spPr>
          <a:xfrm>
            <a:off x="1053881" y="1537256"/>
            <a:ext cx="3934800" cy="12926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2fcf51d7d95_0_60"/>
          <p:cNvSpPr txBox="1"/>
          <p:nvPr/>
        </p:nvSpPr>
        <p:spPr>
          <a:xfrm>
            <a:off x="3105475" y="51900"/>
            <a:ext cx="5922300" cy="43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Привлекување нови библиотекари во професијата: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Силната врска помеѓу Отвореното образование и социјалната правда го прави библиотекарството привлечен избор за кариера за новите професионалци и новите генерации библиотекари.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Проширување на препознавањето: 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Развивачите и поддржувачите на ООР стекнуваат репутација ширум светот за нивната работа која застапува отвореност и други универзални вредности. Веќе ценетата улога на библиотекарите/информациските специјалисти кои водат образовни материјали станува уште поистакната со ОО.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Зголемување на влијанието и опфатот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Помогнете да се прошири опфатот и влијанието на библиотекарите надвор од нивната сопствена институција.</a:t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5" name="Google Shape;595;g2fcf51d7d95_0_6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g2fcf51d7d95_0_6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g2fcf51d7d95_0_6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g2fcf51d7d95_0_6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9" name="Google Shape;599;g2fcf51d7d95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g2fcf51d7d95_0_60"/>
          <p:cNvSpPr txBox="1"/>
          <p:nvPr/>
        </p:nvSpPr>
        <p:spPr>
          <a:xfrm>
            <a:off x="156000" y="1657775"/>
            <a:ext cx="28146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</a:t>
            </a:r>
            <a:r>
              <a:rPr b="1" lang="ru-RU" sz="24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2fcf51d7d95_0_7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g2fcf51d7d95_0_7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g2fcf51d7d95_0_7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8" name="Google Shape;608;g2fcf51d7d95_0_7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9" name="Google Shape;609;g2fcf51d7d95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g2fcf51d7d95_0_70"/>
          <p:cNvSpPr txBox="1"/>
          <p:nvPr/>
        </p:nvSpPr>
        <p:spPr>
          <a:xfrm>
            <a:off x="3079500" y="73000"/>
            <a:ext cx="6064500" cy="43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Придонесете кон остварувањето на Целите за одржлив развој (ЦОР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): Помогнете да се направи поконкретен и мерлив придонес кон остварувањето на ЦОР.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Усогласување со стратегијата за еднаквост, различност и инклузивност (ЕРИ):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Библиотекарите го користат Отвореното образование како стратешка алатка за унапредување на целите за еднаквост, различност и инклузивност, обезбедувајќи пристапни и инклузивни средини за учење за сите.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Поддржувајте ги колегите и бидете поддржани од колегите: 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библиотекарите негуваат доживотно учење преку обезбедување различни образовни можности и поттикнување меѓусебна поддршка во нивните заедници.</a:t>
            </a:r>
            <a:endParaRPr b="1" i="0" sz="19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g2fcf51d7d95_0_70"/>
          <p:cNvSpPr txBox="1"/>
          <p:nvPr/>
        </p:nvSpPr>
        <p:spPr>
          <a:xfrm>
            <a:off x="156000" y="1657775"/>
            <a:ext cx="28146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Придобивки од отворено образование за</a:t>
            </a:r>
            <a:r>
              <a:rPr b="1" lang="ru-RU" sz="24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1149709ead5_1_19"/>
          <p:cNvSpPr txBox="1"/>
          <p:nvPr/>
        </p:nvSpPr>
        <p:spPr>
          <a:xfrm>
            <a:off x="4322889" y="736013"/>
            <a:ext cx="39639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ЕNOEL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АЛАТКИ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7" name="Google Shape;617;g1149709ead5_1_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8" name="Google Shape;618;g1149709ead5_1_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g1149709ead5_1_19"/>
          <p:cNvSpPr txBox="1"/>
          <p:nvPr/>
        </p:nvSpPr>
        <p:spPr>
          <a:xfrm>
            <a:off x="1703539" y="736013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ru-RU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ООР 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20" name="Google Shape;620;g1149709ead5_1_19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1" name="Google Shape;621;g1149709ead5_1_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g1149709ead5_1_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g1149709ead5_1_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4" name="Google Shape;624;g1149709ead5_1_19"/>
          <p:cNvSpPr txBox="1"/>
          <p:nvPr/>
        </p:nvSpPr>
        <p:spPr>
          <a:xfrm>
            <a:off x="976425" y="2686300"/>
            <a:ext cx="75501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“Macedonian_OE Benefits - ENOEL Toolkit” is an adaptation of “An ENOEL Toolkit” (version 4) published as of </a:t>
            </a:r>
            <a:r>
              <a:rPr lang="ru-RU" sz="1000">
                <a:latin typeface="Open Sans"/>
                <a:ea typeface="Open Sans"/>
                <a:cs typeface="Open Sans"/>
                <a:sym typeface="Open Sans"/>
              </a:rPr>
              <a:t>September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202</a:t>
            </a:r>
            <a:r>
              <a:rPr lang="ru-RU" sz="10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here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ru-RU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ru-RU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ru-RU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b="0" i="0" lang="ru-RU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Macedonian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Elmedina Abdullahi for the </a:t>
            </a:r>
            <a:r>
              <a:rPr b="0" i="0" lang="ru-RU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Macedonian 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/>
        </p:nvSpPr>
        <p:spPr>
          <a:xfrm>
            <a:off x="3897500" y="1214075"/>
            <a:ext cx="4798800" cy="2262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ru-RU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Што можете да направите со OOP?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" name="Google Shape;113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" name="Google Shape;114;p5"/>
          <p:cNvSpPr txBox="1"/>
          <p:nvPr/>
        </p:nvSpPr>
        <p:spPr>
          <a:xfrm>
            <a:off x="1053881" y="1537256"/>
            <a:ext cx="393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/>
          <p:nvPr/>
        </p:nvSpPr>
        <p:spPr>
          <a:xfrm>
            <a:off x="3897500" y="1214075"/>
            <a:ext cx="4798800" cy="2262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ru-RU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треба да бидат достапни 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" name="Google Shape;123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4" name="Google Shape;124;p6"/>
          <p:cNvSpPr txBox="1"/>
          <p:nvPr/>
        </p:nvSpPr>
        <p:spPr>
          <a:xfrm>
            <a:off x="1053881" y="1537256"/>
            <a:ext cx="393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/>
          <p:nvPr/>
        </p:nvSpPr>
        <p:spPr>
          <a:xfrm>
            <a:off x="3575997" y="711563"/>
            <a:ext cx="4798800" cy="2954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ru-RU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OОР треба да може повторно да се употребуваат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3" name="Google Shape;133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4" name="Google Shape;134;p7"/>
          <p:cNvSpPr txBox="1"/>
          <p:nvPr/>
        </p:nvSpPr>
        <p:spPr>
          <a:xfrm>
            <a:off x="1053881" y="1537256"/>
            <a:ext cx="393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ru-RU" sz="4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"/>
          <p:cNvSpPr txBox="1"/>
          <p:nvPr/>
        </p:nvSpPr>
        <p:spPr>
          <a:xfrm>
            <a:off x="2507700" y="1256114"/>
            <a:ext cx="5537400" cy="24144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„Отворените лиценци ги почитуваат правата на интелектуална сопственост на сопственикот на авторските права и обезбедуваат дозволи со кои на јавноста и се даваат права за пристап, повторна употреба, повторно намена, прилагодување и редистрибуција на едукативни материјали”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8"/>
          <p:cNvSpPr txBox="1"/>
          <p:nvPr/>
        </p:nvSpPr>
        <p:spPr>
          <a:xfrm>
            <a:off x="2507700" y="410875"/>
            <a:ext cx="6036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Што</a:t>
            </a: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се отворени лиценци?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3" name="Google Shape;143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4" name="Google Shape;144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8"/>
          <p:cNvSpPr txBox="1"/>
          <p:nvPr/>
        </p:nvSpPr>
        <p:spPr>
          <a:xfrm>
            <a:off x="499697" y="349321"/>
            <a:ext cx="1585957" cy="8001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8"/>
          <p:cNvSpPr/>
          <p:nvPr/>
        </p:nvSpPr>
        <p:spPr>
          <a:xfrm>
            <a:off x="0" y="133697"/>
            <a:ext cx="65" cy="189804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8"/>
          <p:cNvSpPr/>
          <p:nvPr/>
        </p:nvSpPr>
        <p:spPr>
          <a:xfrm>
            <a:off x="2507700" y="3940128"/>
            <a:ext cx="5847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Од Препораката на УНЕСКО за отворени образовни ресурси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1" i="0" lang="ru-RU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Elmedina Abdullahi</dc:creator>
</cp:coreProperties>
</file>